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720" r:id="rId3"/>
    <p:sldId id="744" r:id="rId4"/>
    <p:sldId id="716" r:id="rId5"/>
    <p:sldId id="773" r:id="rId6"/>
    <p:sldId id="772" r:id="rId7"/>
    <p:sldId id="793" r:id="rId8"/>
    <p:sldId id="796" r:id="rId9"/>
    <p:sldId id="273" r:id="rId10"/>
    <p:sldId id="291" r:id="rId11"/>
    <p:sldId id="320" r:id="rId12"/>
    <p:sldId id="321" r:id="rId13"/>
    <p:sldId id="293" r:id="rId14"/>
    <p:sldId id="315" r:id="rId15"/>
    <p:sldId id="294" r:id="rId16"/>
    <p:sldId id="295" r:id="rId17"/>
    <p:sldId id="296" r:id="rId18"/>
    <p:sldId id="330" r:id="rId19"/>
    <p:sldId id="797" r:id="rId20"/>
    <p:sldId id="562" r:id="rId21"/>
    <p:sldId id="795" r:id="rId22"/>
    <p:sldId id="564" r:id="rId23"/>
    <p:sldId id="563" r:id="rId24"/>
    <p:sldId id="799" r:id="rId25"/>
    <p:sldId id="798" r:id="rId26"/>
    <p:sldId id="565" r:id="rId27"/>
    <p:sldId id="566" r:id="rId28"/>
    <p:sldId id="794" r:id="rId29"/>
    <p:sldId id="547" r:id="rId30"/>
    <p:sldId id="548" r:id="rId31"/>
    <p:sldId id="549" r:id="rId32"/>
    <p:sldId id="758" r:id="rId33"/>
    <p:sldId id="586" r:id="rId34"/>
    <p:sldId id="587" r:id="rId35"/>
    <p:sldId id="588" r:id="rId36"/>
    <p:sldId id="589" r:id="rId37"/>
    <p:sldId id="590" r:id="rId38"/>
    <p:sldId id="591" r:id="rId39"/>
    <p:sldId id="592" r:id="rId40"/>
    <p:sldId id="593" r:id="rId41"/>
    <p:sldId id="594" r:id="rId42"/>
    <p:sldId id="595" r:id="rId43"/>
    <p:sldId id="596" r:id="rId44"/>
    <p:sldId id="59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52DF"/>
    <a:srgbClr val="2A3DA5"/>
    <a:srgbClr val="000000"/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41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3/29/22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Wed, Oct-11,3pm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12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3/29/22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3/29/22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3/29/22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3/29/22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3/29/22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11.png"/><Relationship Id="rId2" Type="http://schemas.openxmlformats.org/officeDocument/2006/relationships/image" Target="../media/image12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8.xml"/><Relationship Id="rId14" Type="http://schemas.openxmlformats.org/officeDocument/2006/relationships/image" Target="../media/image13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2.xml"/><Relationship Id="rId18" Type="http://schemas.openxmlformats.org/officeDocument/2006/relationships/image" Target="../media/image29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0.png"/><Relationship Id="rId17" Type="http://schemas.openxmlformats.org/officeDocument/2006/relationships/customXml" Target="../ink/ink24.xml"/><Relationship Id="rId2" Type="http://schemas.openxmlformats.org/officeDocument/2006/relationships/image" Target="../media/image14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1.xml"/><Relationship Id="rId24" Type="http://schemas.openxmlformats.org/officeDocument/2006/relationships/image" Target="../media/image320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0.png"/><Relationship Id="rId19" Type="http://schemas.openxmlformats.org/officeDocument/2006/relationships/customXml" Target="../ink/ink25.xml"/><Relationship Id="rId4" Type="http://schemas.openxmlformats.org/officeDocument/2006/relationships/image" Target="../media/image220.png"/><Relationship Id="rId9" Type="http://schemas.openxmlformats.org/officeDocument/2006/relationships/customXml" Target="../ink/ink20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29.xml"/><Relationship Id="rId4" Type="http://schemas.openxmlformats.org/officeDocument/2006/relationships/image" Target="../media/image3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2.xml"/><Relationship Id="rId4" Type="http://schemas.openxmlformats.org/officeDocument/2006/relationships/image" Target="../media/image3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39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17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8.xml"/><Relationship Id="rId24" Type="http://schemas.openxmlformats.org/officeDocument/2006/relationships/image" Target="../media/image52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2.xml"/><Relationship Id="rId4" Type="http://schemas.openxmlformats.org/officeDocument/2006/relationships/image" Target="../media/image420.png"/><Relationship Id="rId9" Type="http://schemas.openxmlformats.org/officeDocument/2006/relationships/customXml" Target="../ink/ink37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6.xml"/><Relationship Id="rId30" Type="http://schemas.openxmlformats.org/officeDocument/2006/relationships/image" Target="../media/image5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19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0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20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21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22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10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028C032-811B-A54E-ADB9-8348FB59ADE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err="1">
                <a:solidFill>
                  <a:srgbClr val="112EAC"/>
                </a:solidFill>
              </a:rPr>
              <a:t>J</a:t>
            </a:r>
            <a:r>
              <a:rPr lang="en-US" altLang="en-US" sz="2800" b="1" i="1" dirty="0" err="1">
                <a:solidFill>
                  <a:srgbClr val="C00000"/>
                </a:solidFill>
              </a:rPr>
              <a:t>cond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Instruction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9680" y="1894584"/>
            <a:ext cx="9753600" cy="4191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A </a:t>
            </a:r>
            <a:r>
              <a:rPr lang="en-US" altLang="en-US" dirty="0">
                <a:solidFill>
                  <a:srgbClr val="2A3DA5"/>
                </a:solidFill>
              </a:rPr>
              <a:t>conditional jump instruction </a:t>
            </a:r>
            <a:r>
              <a:rPr lang="en-US" altLang="en-US" sz="2500" b="1" dirty="0">
                <a:solidFill>
                  <a:srgbClr val="2A3DA5"/>
                </a:solidFill>
              </a:rPr>
              <a:t>branches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to </a:t>
            </a:r>
            <a:r>
              <a:rPr lang="en-US" altLang="en-US" sz="2400" dirty="0">
                <a:solidFill>
                  <a:srgbClr val="C00000"/>
                </a:solidFill>
              </a:rPr>
              <a:t>a label </a:t>
            </a:r>
          </a:p>
          <a:p>
            <a:pPr lvl="1">
              <a:buFont typeface="Courier New" charset="0"/>
              <a:buChar char="o"/>
            </a:pPr>
            <a:r>
              <a:rPr lang="en-US" altLang="en-US" sz="2800" dirty="0">
                <a:solidFill>
                  <a:srgbClr val="C00000"/>
                </a:solidFill>
              </a:rPr>
              <a:t> When</a:t>
            </a:r>
            <a:r>
              <a:rPr lang="en-US" altLang="en-US" dirty="0"/>
              <a:t> specific </a:t>
            </a:r>
            <a:r>
              <a:rPr lang="en-US" altLang="en-US" b="1" u="sng" dirty="0"/>
              <a:t>status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flag</a:t>
            </a: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condition</a:t>
            </a:r>
            <a:r>
              <a:rPr lang="en-US" altLang="en-US" b="1" dirty="0"/>
              <a:t> is </a:t>
            </a:r>
            <a:r>
              <a:rPr lang="en-US" altLang="en-US" b="1" u="sng" dirty="0"/>
              <a:t>true</a:t>
            </a:r>
            <a:endParaRPr lang="en-US" altLang="en-US" u="sng" dirty="0"/>
          </a:p>
          <a:p>
            <a:pPr>
              <a:lnSpc>
                <a:spcPct val="14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altLang="en-US" dirty="0"/>
              <a:t> Syntax </a:t>
            </a:r>
          </a:p>
          <a:p>
            <a:pPr marL="0" indent="0">
              <a:lnSpc>
                <a:spcPct val="140000"/>
              </a:lnSpc>
              <a:spcBef>
                <a:spcPts val="600"/>
              </a:spcBef>
              <a:buNone/>
            </a:pPr>
            <a:r>
              <a:rPr lang="en-US" dirty="0"/>
              <a:t>                  </a:t>
            </a:r>
            <a:r>
              <a:rPr lang="en-US" b="1" dirty="0" err="1">
                <a:solidFill>
                  <a:srgbClr val="112EAC"/>
                </a:solidFill>
              </a:rPr>
              <a:t>J</a:t>
            </a:r>
            <a:r>
              <a:rPr lang="en-US" b="1" dirty="0" err="1">
                <a:solidFill>
                  <a:srgbClr val="C00000"/>
                </a:solidFill>
              </a:rPr>
              <a:t>cond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destination</a:t>
            </a:r>
          </a:p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endParaRPr lang="en-US" altLang="en-US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62437" y="3692391"/>
            <a:ext cx="7769817" cy="883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C00000"/>
                </a:solidFill>
                <a:latin typeface="Helvetica" charset="0"/>
              </a:rPr>
              <a:t>cond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refers to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a flag condition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identifying the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state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of one or more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flags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following examples are based on the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Carry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and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Zero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flags: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437" y="4615721"/>
            <a:ext cx="5105073" cy="16076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08989" y="4854259"/>
            <a:ext cx="2835770" cy="1200329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</a:rPr>
              <a:t>CPU status flags are most commonly </a:t>
            </a:r>
            <a:r>
              <a:rPr lang="en-US" b="1" u="sng" dirty="0">
                <a:solidFill>
                  <a:srgbClr val="C00000"/>
                </a:solidFill>
              </a:rPr>
              <a:t>set</a:t>
            </a:r>
            <a:r>
              <a:rPr lang="en-US" dirty="0">
                <a:solidFill>
                  <a:srgbClr val="2F2A2B"/>
                </a:solidFill>
              </a:rPr>
              <a:t> by </a:t>
            </a:r>
          </a:p>
          <a:p>
            <a:r>
              <a:rPr lang="en-US" dirty="0">
                <a:solidFill>
                  <a:srgbClr val="112EAC"/>
                </a:solidFill>
              </a:rPr>
              <a:t>arithmetic, comparison</a:t>
            </a:r>
            <a:r>
              <a:rPr lang="en-US" dirty="0">
                <a:solidFill>
                  <a:srgbClr val="2F2A2B"/>
                </a:solidFill>
              </a:rPr>
              <a:t>, and </a:t>
            </a:r>
            <a:r>
              <a:rPr lang="en-US" dirty="0" err="1">
                <a:solidFill>
                  <a:srgbClr val="112EAC"/>
                </a:solidFill>
              </a:rPr>
              <a:t>boolean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instructions.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18793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9AB106A-0D30-6C4C-B80C-4C66810ED1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Conditional </a:t>
            </a:r>
            <a:r>
              <a:rPr lang="en-US" altLang="en-US" sz="4000" dirty="0">
                <a:solidFill>
                  <a:srgbClr val="112EAC"/>
                </a:solidFill>
              </a:rPr>
              <a:t>Jumps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2A3DA5"/>
                </a:solidFill>
              </a:rPr>
              <a:t>(</a:t>
            </a:r>
            <a:r>
              <a:rPr lang="en-US" altLang="en-US" sz="4000" b="1" dirty="0">
                <a:solidFill>
                  <a:srgbClr val="00B050"/>
                </a:solidFill>
              </a:rPr>
              <a:t>Example1</a:t>
            </a:r>
            <a:r>
              <a:rPr lang="en-US" altLang="en-US" sz="4000" b="1" dirty="0">
                <a:solidFill>
                  <a:srgbClr val="2A3DA5"/>
                </a:solidFill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270860" y="1997274"/>
            <a:ext cx="10089397" cy="88312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First,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 operation such as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CMP, AND, </a:t>
            </a:r>
            <a:r>
              <a:rPr lang="en-US" dirty="0">
                <a:latin typeface="Helvetica" charset="0"/>
              </a:rPr>
              <a:t>or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 SUB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modifies the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CPU status flags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Second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a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conditional jump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 </a:t>
            </a:r>
            <a:r>
              <a:rPr lang="en-US" b="1" dirty="0">
                <a:solidFill>
                  <a:srgbClr val="2A3DA5"/>
                </a:solidFill>
                <a:latin typeface="Helvetica" charset="0"/>
              </a:rPr>
              <a:t>tests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the flags and </a:t>
            </a:r>
            <a:r>
              <a:rPr lang="en-US" b="1" dirty="0">
                <a:solidFill>
                  <a:srgbClr val="2A3DA5"/>
                </a:solidFill>
                <a:latin typeface="Helvetica" charset="0"/>
              </a:rPr>
              <a:t>causes a </a:t>
            </a:r>
            <a:r>
              <a:rPr lang="en-US" b="1" u="sng" dirty="0">
                <a:solidFill>
                  <a:srgbClr val="2A3DA5"/>
                </a:solidFill>
                <a:latin typeface="Helvetica" charset="0"/>
              </a:rPr>
              <a:t>branch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to a new address.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205911" y="3000824"/>
            <a:ext cx="3769751" cy="523220"/>
            <a:chOff x="7039733" y="4530211"/>
            <a:chExt cx="3769751" cy="523220"/>
          </a:xfrm>
        </p:grpSpPr>
        <p:sp>
          <p:nvSpPr>
            <p:cNvPr id="3" name="TextBox 2"/>
            <p:cNvSpPr txBox="1"/>
            <p:nvPr/>
          </p:nvSpPr>
          <p:spPr>
            <a:xfrm>
              <a:off x="7506400" y="4533230"/>
              <a:ext cx="3303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2A3DA5"/>
                  </a:solidFill>
                </a:rPr>
                <a:t>Compare</a:t>
              </a:r>
              <a:r>
                <a:rPr lang="en-US" b="1" dirty="0">
                  <a:solidFill>
                    <a:srgbClr val="00B050"/>
                  </a:solidFill>
                </a:rPr>
                <a:t> and then </a:t>
              </a:r>
              <a:r>
                <a:rPr lang="en-US" b="1" dirty="0">
                  <a:solidFill>
                    <a:srgbClr val="C00000"/>
                  </a:solidFill>
                </a:rPr>
                <a:t>Jump or NOT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39733" y="453021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3"/>
                  </a:solidFill>
                </a:rPr>
                <a:t>🗝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1291994" y="3180518"/>
            <a:ext cx="685177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-   The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instruction compares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EAX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to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Zero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JZ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(Jump if zero) instruction jumps to label L1 </a:t>
            </a:r>
            <a:r>
              <a:rPr lang="en-US" sz="2200" b="1" dirty="0">
                <a:solidFill>
                  <a:srgbClr val="C00000"/>
                </a:solidFill>
                <a:latin typeface="Helvetica" charset="0"/>
              </a:rPr>
              <a:t>if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Zero flag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was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set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b="1" u="sng" dirty="0">
                <a:latin typeface="Helvetica" charset="0"/>
              </a:rPr>
              <a:t>by the CMP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instruction:</a:t>
            </a:r>
          </a:p>
        </p:txBody>
      </p:sp>
      <p:sp>
        <p:nvSpPr>
          <p:cNvPr id="8" name="Rectangle 7"/>
          <p:cNvSpPr/>
          <p:nvPr/>
        </p:nvSpPr>
        <p:spPr>
          <a:xfrm>
            <a:off x="2074515" y="4252811"/>
            <a:ext cx="492019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Helvetica" charset="0"/>
              </a:rPr>
              <a:t>     </a:t>
            </a:r>
            <a:r>
              <a:rPr lang="en-US" dirty="0" err="1">
                <a:solidFill>
                  <a:srgbClr val="2A3DA5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eax,0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jz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L1                ; jump if </a:t>
            </a:r>
            <a:r>
              <a:rPr lang="en-US" b="1" dirty="0">
                <a:solidFill>
                  <a:srgbClr val="2A3DA5"/>
                </a:solidFill>
                <a:latin typeface="Helvetica" charset="0"/>
              </a:rPr>
              <a:t>ZF = 1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L1: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961" y="3311111"/>
            <a:ext cx="2323911" cy="298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45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9AB106A-0D30-6C4C-B80C-4C66810ED1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Conditional </a:t>
            </a:r>
            <a:r>
              <a:rPr lang="en-US" altLang="en-US" sz="4000" dirty="0">
                <a:solidFill>
                  <a:srgbClr val="2A3DA5"/>
                </a:solidFill>
              </a:rPr>
              <a:t>Jumps (</a:t>
            </a:r>
            <a:r>
              <a:rPr lang="en-US" altLang="en-US" sz="4000" dirty="0">
                <a:solidFill>
                  <a:srgbClr val="00B050"/>
                </a:solidFill>
              </a:rPr>
              <a:t>Example2</a:t>
            </a:r>
            <a:r>
              <a:rPr lang="en-US" altLang="en-US" sz="4000" dirty="0">
                <a:solidFill>
                  <a:srgbClr val="2A3DA5"/>
                </a:solidFill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270860" y="1997274"/>
            <a:ext cx="10089397" cy="88312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First,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 operation such as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AND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or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SUB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modifies the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CPU status flags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Second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a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conditional jump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 </a:t>
            </a:r>
            <a:r>
              <a:rPr lang="en-US" b="1" dirty="0">
                <a:solidFill>
                  <a:srgbClr val="2A3DA5"/>
                </a:solidFill>
                <a:latin typeface="Helvetica" charset="0"/>
              </a:rPr>
              <a:t>tests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the flags and </a:t>
            </a:r>
            <a:r>
              <a:rPr lang="en-US" b="1" dirty="0">
                <a:solidFill>
                  <a:srgbClr val="2A3DA5"/>
                </a:solidFill>
                <a:latin typeface="Helvetica" charset="0"/>
              </a:rPr>
              <a:t>causes a branch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to a new address.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05454" y="3133597"/>
            <a:ext cx="3042052" cy="523220"/>
            <a:chOff x="7039733" y="4530211"/>
            <a:chExt cx="3042052" cy="523220"/>
          </a:xfrm>
        </p:grpSpPr>
        <p:sp>
          <p:nvSpPr>
            <p:cNvPr id="3" name="TextBox 2"/>
            <p:cNvSpPr txBox="1"/>
            <p:nvPr/>
          </p:nvSpPr>
          <p:spPr>
            <a:xfrm>
              <a:off x="7506400" y="4533230"/>
              <a:ext cx="2575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2A3DA5"/>
                  </a:solidFill>
                </a:rPr>
                <a:t>Compare</a:t>
              </a:r>
              <a:r>
                <a:rPr lang="en-US" b="1" dirty="0">
                  <a:solidFill>
                    <a:srgbClr val="00B050"/>
                  </a:solidFill>
                </a:rPr>
                <a:t> and then </a:t>
              </a:r>
              <a:r>
                <a:rPr lang="en-US" b="1" dirty="0">
                  <a:solidFill>
                    <a:srgbClr val="C00000"/>
                  </a:solidFill>
                </a:rPr>
                <a:t>Jump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39733" y="453021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3"/>
                  </a:solidFill>
                </a:rPr>
                <a:t>🗝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1362837" y="3801141"/>
            <a:ext cx="102453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</a:t>
            </a:r>
            <a:r>
              <a:rPr lang="en-US" dirty="0">
                <a:solidFill>
                  <a:srgbClr val="2A3DA5"/>
                </a:solidFill>
              </a:rPr>
              <a:t>AND</a:t>
            </a:r>
            <a:r>
              <a:rPr lang="en-US" dirty="0"/>
              <a:t> instruction performs a </a:t>
            </a:r>
            <a:r>
              <a:rPr lang="en-US" dirty="0">
                <a:solidFill>
                  <a:srgbClr val="2A3DA5"/>
                </a:solidFill>
              </a:rPr>
              <a:t>bitwise AND </a:t>
            </a:r>
            <a:r>
              <a:rPr lang="en-US" dirty="0"/>
              <a:t>on the DL register, </a:t>
            </a:r>
            <a:r>
              <a:rPr lang="en-US" b="1" dirty="0"/>
              <a:t>affecting </a:t>
            </a:r>
            <a:r>
              <a:rPr lang="en-US" dirty="0"/>
              <a:t>the </a:t>
            </a:r>
            <a:r>
              <a:rPr lang="en-US" dirty="0">
                <a:solidFill>
                  <a:srgbClr val="2A3DA5"/>
                </a:solidFill>
              </a:rPr>
              <a:t>Zero flag. 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</a:t>
            </a:r>
            <a:r>
              <a:rPr lang="en-US" dirty="0">
                <a:solidFill>
                  <a:srgbClr val="2A3DA5"/>
                </a:solidFill>
              </a:rPr>
              <a:t>JNZ </a:t>
            </a:r>
            <a:r>
              <a:rPr lang="en-US" dirty="0"/>
              <a:t>(jump if not Zero) instruction jumps if the </a:t>
            </a:r>
            <a:r>
              <a:rPr lang="en-US" dirty="0">
                <a:solidFill>
                  <a:srgbClr val="2A3DA5"/>
                </a:solidFill>
              </a:rPr>
              <a:t>Zero flag </a:t>
            </a:r>
            <a:r>
              <a:rPr lang="en-US" dirty="0"/>
              <a:t>is </a:t>
            </a:r>
            <a:r>
              <a:rPr lang="en-US" dirty="0">
                <a:solidFill>
                  <a:srgbClr val="C00000"/>
                </a:solidFill>
              </a:rPr>
              <a:t>clear</a:t>
            </a:r>
            <a:r>
              <a:rPr lang="en-US" dirty="0"/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2412989" y="461484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and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dl,10110000b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</a:t>
            </a:r>
            <a:r>
              <a:rPr lang="en-US" dirty="0" err="1">
                <a:solidFill>
                  <a:srgbClr val="2A3DA5"/>
                </a:solidFill>
                <a:latin typeface="Helvetica" charset="0"/>
              </a:rPr>
              <a:t>jnz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L2                             ; jump if </a:t>
            </a:r>
            <a:r>
              <a:rPr lang="en-US" b="1" dirty="0">
                <a:solidFill>
                  <a:srgbClr val="2A3DA5"/>
                </a:solidFill>
                <a:latin typeface="Helvetica" charset="0"/>
              </a:rPr>
              <a:t>ZF = 0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L2: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97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E645970-7610-C746-9EA1-1AC468CBBE0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2A3DA5"/>
                </a:solidFill>
              </a:rPr>
              <a:t>Types</a:t>
            </a:r>
            <a:r>
              <a:rPr lang="en-US" altLang="en-US" sz="4000" dirty="0"/>
              <a:t> of Conditional Jumps Instructions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51783" y="3315783"/>
            <a:ext cx="96916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rgbClr val="2F2A2B"/>
                </a:solidFill>
              </a:rPr>
              <a:t>The conditional jump instructions can be divided into </a:t>
            </a:r>
            <a:r>
              <a:rPr lang="en-US" sz="2400" b="1" dirty="0">
                <a:solidFill>
                  <a:srgbClr val="2A3DA5"/>
                </a:solidFill>
              </a:rPr>
              <a:t>four groups</a:t>
            </a:r>
            <a:r>
              <a:rPr lang="en-US" sz="2000" dirty="0">
                <a:solidFill>
                  <a:srgbClr val="2F2A2B"/>
                </a:solidFill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Jumps based on </a:t>
            </a:r>
            <a:r>
              <a:rPr lang="en-US" sz="2400" b="1" dirty="0">
                <a:solidFill>
                  <a:srgbClr val="00B050"/>
                </a:solidFill>
              </a:rPr>
              <a:t>specific flag </a:t>
            </a:r>
            <a:r>
              <a:rPr lang="en-US" sz="2400" dirty="0">
                <a:solidFill>
                  <a:srgbClr val="2F2A2B"/>
                </a:solidFill>
              </a:rPr>
              <a:t>values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Jumps based on </a:t>
            </a:r>
            <a:r>
              <a:rPr lang="en-US" sz="2400" b="1" dirty="0">
                <a:solidFill>
                  <a:srgbClr val="7030A0"/>
                </a:solidFill>
              </a:rPr>
              <a:t>equality </a:t>
            </a:r>
            <a:r>
              <a:rPr lang="en-US" sz="2400" dirty="0">
                <a:solidFill>
                  <a:srgbClr val="2F2A2B"/>
                </a:solidFill>
              </a:rPr>
              <a:t>between operands or the value of (E)CX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Jumps based on </a:t>
            </a:r>
            <a:r>
              <a:rPr lang="en-US" sz="2400" dirty="0">
                <a:solidFill>
                  <a:srgbClr val="2A3DA5"/>
                </a:solidFill>
              </a:rPr>
              <a:t>comparisons </a:t>
            </a:r>
            <a:r>
              <a:rPr lang="en-US" sz="2400" dirty="0">
                <a:solidFill>
                  <a:srgbClr val="2F2A2B"/>
                </a:solidFill>
              </a:rPr>
              <a:t>of </a:t>
            </a:r>
            <a:r>
              <a:rPr lang="en-US" sz="2400" b="1" u="sng" dirty="0">
                <a:solidFill>
                  <a:srgbClr val="2A3DA5"/>
                </a:solidFill>
              </a:rPr>
              <a:t>unsigned</a:t>
            </a:r>
            <a:r>
              <a:rPr lang="en-US" sz="2400" dirty="0">
                <a:solidFill>
                  <a:srgbClr val="2F2A2B"/>
                </a:solidFill>
              </a:rPr>
              <a:t> operands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Jumps based on </a:t>
            </a:r>
            <a:r>
              <a:rPr lang="en-US" sz="2400" dirty="0">
                <a:solidFill>
                  <a:srgbClr val="C00000"/>
                </a:solidFill>
              </a:rPr>
              <a:t>comparisons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of</a:t>
            </a:r>
            <a:r>
              <a:rPr lang="en-US" sz="2400" dirty="0">
                <a:solidFill>
                  <a:srgbClr val="2F2A2B"/>
                </a:solidFill>
              </a:rPr>
              <a:t> </a:t>
            </a:r>
            <a:r>
              <a:rPr lang="en-US" sz="2400" b="1" u="sng" dirty="0">
                <a:solidFill>
                  <a:srgbClr val="2A3DA5"/>
                </a:solidFill>
              </a:rPr>
              <a:t>signed</a:t>
            </a:r>
            <a:r>
              <a:rPr lang="en-US" sz="2400" dirty="0">
                <a:solidFill>
                  <a:srgbClr val="2F2A2B"/>
                </a:solidFill>
              </a:rPr>
              <a:t> operands</a:t>
            </a:r>
            <a:endParaRPr lang="en-US" sz="2400" dirty="0">
              <a:solidFill>
                <a:srgbClr val="2F2A2B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1782" y="1882581"/>
            <a:ext cx="1010847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rgbClr val="2A3DA5"/>
                </a:solidFill>
                <a:latin typeface="Helvetica" charset="0"/>
              </a:rPr>
              <a:t>Conditional jump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instructions are able to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Compare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signed and unsigned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integers and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Perform actions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based on the values of individual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CPU flags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128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E645970-7610-C746-9EA1-1AC468CBBE0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Jumps Based on </a:t>
            </a:r>
            <a:r>
              <a:rPr lang="en-US" altLang="en-US" sz="4000" b="1" dirty="0">
                <a:solidFill>
                  <a:srgbClr val="2A3DA5"/>
                </a:solidFill>
              </a:rPr>
              <a:t>Specific</a:t>
            </a:r>
            <a:r>
              <a:rPr lang="en-US" altLang="en-US" sz="4000" dirty="0">
                <a:solidFill>
                  <a:srgbClr val="2A3DA5"/>
                </a:solidFill>
              </a:rPr>
              <a:t> </a:t>
            </a:r>
            <a:r>
              <a:rPr lang="en-US" altLang="en-US" sz="4000" b="1" dirty="0">
                <a:solidFill>
                  <a:srgbClr val="2A3DA5"/>
                </a:solidFill>
              </a:rPr>
              <a:t>Flags</a:t>
            </a:r>
          </a:p>
        </p:txBody>
      </p:sp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0" y="1905000"/>
            <a:ext cx="5486400" cy="41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3937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3A74A48-6CB4-F948-A8D6-5939342DCE3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Jumps Based on </a:t>
            </a:r>
            <a:r>
              <a:rPr lang="en-US" altLang="en-US" sz="4000" b="1" dirty="0">
                <a:solidFill>
                  <a:srgbClr val="2A3DA5"/>
                </a:solidFill>
              </a:rPr>
              <a:t>Equality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215" y="2631183"/>
            <a:ext cx="7447877" cy="252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54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14C7D2D-C456-D343-B0A2-9E5F3872790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Jumps Based on </a:t>
            </a:r>
            <a:r>
              <a:rPr lang="en-US" altLang="en-US" sz="4000" b="1" dirty="0">
                <a:solidFill>
                  <a:srgbClr val="2A3DA5"/>
                </a:solidFill>
              </a:rPr>
              <a:t>Unsigned Comparisons</a:t>
            </a:r>
          </a:p>
        </p:txBody>
      </p:sp>
      <p:pic>
        <p:nvPicPr>
          <p:cNvPr id="2970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0" y="2133601"/>
            <a:ext cx="6705600" cy="328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75074" y="5568042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 and B</a:t>
            </a:r>
          </a:p>
        </p:txBody>
      </p:sp>
    </p:spTree>
    <p:extLst>
      <p:ext uri="{BB962C8B-B14F-4D97-AF65-F5344CB8AC3E}">
        <p14:creationId xmlns:p14="http://schemas.microsoft.com/office/powerpoint/2010/main" val="1262080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CE2A062-7047-544F-8BD2-300D87BAEE9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Jumps Based on </a:t>
            </a:r>
            <a:r>
              <a:rPr lang="en-US" altLang="en-US" sz="4000" b="1" dirty="0">
                <a:solidFill>
                  <a:srgbClr val="2A3DA5"/>
                </a:solidFill>
              </a:rPr>
              <a:t>Signed Comparisons</a:t>
            </a:r>
          </a:p>
        </p:txBody>
      </p:sp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580" y="2442016"/>
            <a:ext cx="6781800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07434" y="5800849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</p:spTree>
    <p:extLst>
      <p:ext uri="{BB962C8B-B14F-4D97-AF65-F5344CB8AC3E}">
        <p14:creationId xmlns:p14="http://schemas.microsoft.com/office/powerpoint/2010/main" val="1112752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A4202F1-8E6A-4542-96FD-C945F5D0B86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IF Statements: </a:t>
            </a:r>
            <a:r>
              <a:rPr lang="en-US" altLang="en-US" sz="4000" b="1" dirty="0">
                <a:solidFill>
                  <a:srgbClr val="3952DF"/>
                </a:solidFill>
              </a:rPr>
              <a:t>Example1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3200" b="1" dirty="0">
                <a:solidFill>
                  <a:srgbClr val="00B050"/>
                </a:solidFill>
              </a:rPr>
              <a:t>(IF-Then)</a:t>
            </a:r>
            <a:endParaRPr lang="en-US" altLang="en-US" sz="3200" dirty="0">
              <a:solidFill>
                <a:srgbClr val="00B050"/>
              </a:solidFill>
            </a:endParaRP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4748" y="1754901"/>
            <a:ext cx="9785888" cy="1219200"/>
          </a:xfrm>
        </p:spPr>
        <p:txBody>
          <a:bodyPr/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Implement the following pseudocode in assembly language.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All values are </a:t>
            </a:r>
            <a:r>
              <a:rPr lang="en-US" altLang="en-US" b="1" dirty="0">
                <a:solidFill>
                  <a:srgbClr val="C00000"/>
                </a:solidFill>
              </a:rPr>
              <a:t>unsigned</a:t>
            </a:r>
            <a:r>
              <a:rPr lang="en-US" altLang="en-US" dirty="0"/>
              <a:t>: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5232389" y="3058317"/>
            <a:ext cx="3276600" cy="20574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cmp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latin typeface="Courier New" charset="0"/>
              </a:rPr>
              <a:t>ebx,ecx</a:t>
            </a:r>
            <a:endParaRPr lang="en-US" altLang="en-US" sz="1800" dirty="0">
              <a:solidFill>
                <a:schemeClr val="tx2"/>
              </a:solidFill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3952DF"/>
                </a:solidFill>
                <a:latin typeface="Courier New" charset="0"/>
              </a:rPr>
              <a:t>je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 L1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chemeClr val="tx2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L2</a:t>
            </a:r>
          </a:p>
          <a:p>
            <a:pPr marL="11113"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L1: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eax,5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edx,6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L2:	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urier New" charset="0"/>
            </a:endParaRPr>
          </a:p>
        </p:txBody>
      </p:sp>
      <p:sp>
        <p:nvSpPr>
          <p:cNvPr id="51207" name="Text Box 5"/>
          <p:cNvSpPr txBox="1">
            <a:spLocks noChangeArrowheads="1"/>
          </p:cNvSpPr>
          <p:nvPr/>
        </p:nvSpPr>
        <p:spPr bwMode="auto">
          <a:xfrm>
            <a:off x="1296018" y="3048269"/>
            <a:ext cx="3124200" cy="20574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if( </a:t>
            </a:r>
            <a:r>
              <a:rPr lang="en-US" altLang="en-US" sz="1800" dirty="0" err="1">
                <a:latin typeface="Courier New" charset="0"/>
              </a:rPr>
              <a:t>ebx</a:t>
            </a:r>
            <a:r>
              <a:rPr lang="en-US" altLang="en-US" sz="1800" dirty="0">
                <a:latin typeface="Courier New" charset="0"/>
              </a:rPr>
              <a:t> == </a:t>
            </a:r>
            <a:r>
              <a:rPr lang="en-US" altLang="en-US" sz="1800" dirty="0" err="1">
                <a:latin typeface="Courier New" charset="0"/>
              </a:rPr>
              <a:t>ecx</a:t>
            </a:r>
            <a:r>
              <a:rPr lang="en-US" altLang="en-US" sz="1800" dirty="0">
                <a:latin typeface="Courier New" charset="0"/>
              </a:rPr>
              <a:t>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eax</a:t>
            </a:r>
            <a:r>
              <a:rPr lang="en-US" altLang="en-US" sz="1800" dirty="0">
                <a:latin typeface="Courier New" charset="0"/>
              </a:rPr>
              <a:t> = 5;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edx</a:t>
            </a:r>
            <a:r>
              <a:rPr lang="en-US" altLang="en-US" sz="1800" dirty="0">
                <a:latin typeface="Courier New" charset="0"/>
              </a:rPr>
              <a:t> = 6;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  <p:sp>
        <p:nvSpPr>
          <p:cNvPr id="51208" name="Text Box 6"/>
          <p:cNvSpPr txBox="1">
            <a:spLocks noChangeArrowheads="1"/>
          </p:cNvSpPr>
          <p:nvPr/>
        </p:nvSpPr>
        <p:spPr bwMode="auto">
          <a:xfrm>
            <a:off x="2039319" y="5489320"/>
            <a:ext cx="7239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/>
              <a:t>(There are multiple correct solutions to this problem.)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4719" y="4821050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A and 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08989" y="365126"/>
            <a:ext cx="3355987" cy="23102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statement is translated into assembly language with a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rgbClr val="3952DF"/>
                </a:solidFill>
              </a:rPr>
              <a:t>CMP</a:t>
            </a:r>
            <a:r>
              <a:rPr lang="en-US" sz="1400" dirty="0">
                <a:solidFill>
                  <a:srgbClr val="3952DF"/>
                </a:solidFill>
              </a:rPr>
              <a:t> </a:t>
            </a:r>
            <a:r>
              <a:rPr lang="en-US" sz="1400" b="1" dirty="0">
                <a:solidFill>
                  <a:srgbClr val="3952DF"/>
                </a:solidFill>
              </a:rPr>
              <a:t>instruction</a:t>
            </a:r>
            <a:r>
              <a:rPr lang="en-US" sz="1400" dirty="0">
                <a:solidFill>
                  <a:srgbClr val="3952DF"/>
                </a:solidFill>
              </a:rPr>
              <a:t> </a:t>
            </a:r>
            <a:r>
              <a:rPr lang="en-US" sz="1400" dirty="0">
                <a:solidFill>
                  <a:srgbClr val="2F2A2B"/>
                </a:solidFill>
              </a:rPr>
              <a:t>followed by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rgbClr val="3952DF"/>
                </a:solidFill>
              </a:rPr>
              <a:t>Conditional jumps</a:t>
            </a:r>
            <a:r>
              <a:rPr lang="en-US" sz="1400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op1 or op2 is a </a:t>
            </a:r>
            <a:r>
              <a:rPr lang="en-US" sz="1400" b="1" dirty="0">
                <a:solidFill>
                  <a:srgbClr val="C00000"/>
                </a:solidFill>
              </a:rPr>
              <a:t>memory operand   </a:t>
            </a:r>
            <a:r>
              <a:rPr lang="en-US" sz="1400" dirty="0">
                <a:solidFill>
                  <a:srgbClr val="2F2A2B"/>
                </a:solidFill>
              </a:rPr>
              <a:t>(a variable):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rgbClr val="3952DF"/>
                </a:solidFill>
              </a:rPr>
              <a:t>one of them must be moved to a register </a:t>
            </a:r>
            <a:r>
              <a:rPr lang="en-US" sz="1400" dirty="0">
                <a:solidFill>
                  <a:srgbClr val="2F2A2B"/>
                </a:solidFill>
              </a:rPr>
              <a:t>before executing </a:t>
            </a:r>
            <a:r>
              <a:rPr lang="en-US" sz="1400" b="1" dirty="0">
                <a:solidFill>
                  <a:srgbClr val="00B050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.</a:t>
            </a:r>
            <a:endParaRPr lang="en-US" sz="14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9552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A4202F1-8E6A-4542-96FD-C945F5D0B86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IF Statements: </a:t>
            </a:r>
            <a:r>
              <a:rPr lang="en-US" altLang="en-US" sz="4000" b="1" dirty="0">
                <a:solidFill>
                  <a:srgbClr val="3952DF"/>
                </a:solidFill>
              </a:rPr>
              <a:t>Example1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3200" b="1" dirty="0">
                <a:solidFill>
                  <a:srgbClr val="00B050"/>
                </a:solidFill>
              </a:rPr>
              <a:t>(IF-Then)</a:t>
            </a:r>
            <a:endParaRPr lang="en-US" altLang="en-US" sz="3200" dirty="0">
              <a:solidFill>
                <a:srgbClr val="00B050"/>
              </a:solidFill>
            </a:endParaRP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8905" y="1881981"/>
            <a:ext cx="9785888" cy="1219200"/>
          </a:xfrm>
        </p:spPr>
        <p:txBody>
          <a:bodyPr/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Implement the following pseudocode in assembly language.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All values are </a:t>
            </a:r>
            <a:r>
              <a:rPr lang="en-US" altLang="en-US" b="1" dirty="0">
                <a:solidFill>
                  <a:srgbClr val="C00000"/>
                </a:solidFill>
              </a:rPr>
              <a:t>unsigned</a:t>
            </a:r>
            <a:r>
              <a:rPr lang="en-US" altLang="en-US" dirty="0"/>
              <a:t>: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5232389" y="3058317"/>
            <a:ext cx="3276600" cy="20574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cmp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latin typeface="Courier New" charset="0"/>
              </a:rPr>
              <a:t>ebx,ecx</a:t>
            </a:r>
            <a:endParaRPr lang="en-US" altLang="en-US" sz="1800" dirty="0">
              <a:solidFill>
                <a:schemeClr val="tx2"/>
              </a:solidFill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jne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 next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eax,5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edx,6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next:	</a:t>
            </a:r>
          </a:p>
        </p:txBody>
      </p:sp>
      <p:sp>
        <p:nvSpPr>
          <p:cNvPr id="51207" name="Text Box 5"/>
          <p:cNvSpPr txBox="1">
            <a:spLocks noChangeArrowheads="1"/>
          </p:cNvSpPr>
          <p:nvPr/>
        </p:nvSpPr>
        <p:spPr bwMode="auto">
          <a:xfrm>
            <a:off x="1316114" y="3038314"/>
            <a:ext cx="3124200" cy="20574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if( </a:t>
            </a:r>
            <a:r>
              <a:rPr lang="en-US" altLang="en-US" sz="1800" dirty="0" err="1">
                <a:latin typeface="Courier New" charset="0"/>
              </a:rPr>
              <a:t>ebx</a:t>
            </a:r>
            <a:r>
              <a:rPr lang="en-US" altLang="en-US" sz="1800" dirty="0">
                <a:latin typeface="Courier New" charset="0"/>
              </a:rPr>
              <a:t> == </a:t>
            </a:r>
            <a:r>
              <a:rPr lang="en-US" altLang="en-US" sz="1800" dirty="0" err="1">
                <a:latin typeface="Courier New" charset="0"/>
              </a:rPr>
              <a:t>ecx</a:t>
            </a:r>
            <a:r>
              <a:rPr lang="en-US" altLang="en-US" sz="1800" dirty="0">
                <a:latin typeface="Courier New" charset="0"/>
              </a:rPr>
              <a:t>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eax</a:t>
            </a:r>
            <a:r>
              <a:rPr lang="en-US" altLang="en-US" sz="1800" dirty="0">
                <a:latin typeface="Courier New" charset="0"/>
              </a:rPr>
              <a:t> = 5;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edx</a:t>
            </a:r>
            <a:r>
              <a:rPr lang="en-US" altLang="en-US" sz="1800" dirty="0">
                <a:latin typeface="Courier New" charset="0"/>
              </a:rPr>
              <a:t> = 6;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}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  <p:sp>
        <p:nvSpPr>
          <p:cNvPr id="51208" name="Text Box 6"/>
          <p:cNvSpPr txBox="1">
            <a:spLocks noChangeArrowheads="1"/>
          </p:cNvSpPr>
          <p:nvPr/>
        </p:nvSpPr>
        <p:spPr bwMode="auto">
          <a:xfrm>
            <a:off x="2039319" y="5489320"/>
            <a:ext cx="7239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/>
              <a:t>(There are multiple correct solutions to this problem.)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4719" y="4821050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A and 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6519" y="5142849"/>
            <a:ext cx="254338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The IF Condition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24719" y="399242"/>
            <a:ext cx="3240257" cy="261302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statement is translated into assembly language with a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rgbClr val="3952DF"/>
                </a:solidFill>
              </a:rPr>
              <a:t>CMP</a:t>
            </a:r>
            <a:r>
              <a:rPr lang="en-US" sz="1400" dirty="0">
                <a:solidFill>
                  <a:srgbClr val="3952DF"/>
                </a:solidFill>
              </a:rPr>
              <a:t> </a:t>
            </a:r>
            <a:r>
              <a:rPr lang="en-US" sz="1400" b="1" dirty="0">
                <a:solidFill>
                  <a:srgbClr val="3952DF"/>
                </a:solidFill>
              </a:rPr>
              <a:t>instruction</a:t>
            </a:r>
            <a:r>
              <a:rPr lang="en-US" sz="1400" dirty="0">
                <a:solidFill>
                  <a:srgbClr val="3952DF"/>
                </a:solidFill>
              </a:rPr>
              <a:t> </a:t>
            </a:r>
            <a:r>
              <a:rPr lang="en-US" sz="1400" dirty="0">
                <a:solidFill>
                  <a:srgbClr val="2F2A2B"/>
                </a:solidFill>
              </a:rPr>
              <a:t>followed by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rgbClr val="3952DF"/>
                </a:solidFill>
              </a:rPr>
              <a:t>Conditional jumps</a:t>
            </a:r>
            <a:r>
              <a:rPr lang="en-US" sz="1400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op1 or op2 is a </a:t>
            </a:r>
            <a:r>
              <a:rPr lang="en-US" sz="1400" b="1" dirty="0">
                <a:solidFill>
                  <a:srgbClr val="C00000"/>
                </a:solidFill>
              </a:rPr>
              <a:t>memory operand   </a:t>
            </a:r>
            <a:r>
              <a:rPr lang="en-US" sz="1400" dirty="0">
                <a:solidFill>
                  <a:srgbClr val="2F2A2B"/>
                </a:solidFill>
              </a:rPr>
              <a:t>(a variable):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rgbClr val="3952DF"/>
                </a:solidFill>
              </a:rPr>
              <a:t>one of them must be moved to a register </a:t>
            </a:r>
            <a:r>
              <a:rPr lang="en-US" sz="1400" dirty="0">
                <a:solidFill>
                  <a:srgbClr val="2F2A2B"/>
                </a:solidFill>
              </a:rPr>
              <a:t>before executing </a:t>
            </a:r>
            <a:r>
              <a:rPr lang="en-US" sz="1400" b="1" dirty="0">
                <a:solidFill>
                  <a:srgbClr val="00B050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.</a:t>
            </a:r>
            <a:endParaRPr lang="en-US" sz="14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2100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instructions and loops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D276D-CD85-1845-97AF-9F32F080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927F1-97C2-EA4C-AB5A-0B87AB293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Check Larger of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D0DD7-C5F5-474B-9AEF-3007F2A63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833" y="1460500"/>
            <a:ext cx="10710333" cy="4895850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/>
              <a:t>Assume two signed integers stored in EAX and EBX register. Write a code that transfers largest integer into variable called MAXIMUM.</a:t>
            </a:r>
            <a:endParaRPr lang="en-US" sz="9600" dirty="0">
              <a:latin typeface="Courier" pitchFamily="2" charset="0"/>
            </a:endParaRPr>
          </a:p>
          <a:p>
            <a:pPr marL="0" indent="0">
              <a:buNone/>
            </a:pPr>
            <a:endParaRPr lang="en-US" sz="56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.data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maximum DWORD ?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.code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; Store first item to EAX register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MOV </a:t>
            </a:r>
            <a:r>
              <a:rPr lang="en-US" sz="5600" dirty="0" err="1">
                <a:latin typeface="Courier" pitchFamily="2" charset="0"/>
              </a:rPr>
              <a:t>eax</a:t>
            </a:r>
            <a:r>
              <a:rPr lang="en-US" sz="5600" dirty="0">
                <a:latin typeface="Courier" pitchFamily="2" charset="0"/>
              </a:rPr>
              <a:t>, 21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; Store the second item into EBX register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MOV </a:t>
            </a:r>
            <a:r>
              <a:rPr lang="en-US" sz="5600" dirty="0" err="1">
                <a:latin typeface="Courier" pitchFamily="2" charset="0"/>
              </a:rPr>
              <a:t>ebx</a:t>
            </a:r>
            <a:r>
              <a:rPr lang="en-US" sz="5600" dirty="0">
                <a:latin typeface="Courier" pitchFamily="2" charset="0"/>
              </a:rPr>
              <a:t>, 19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CMP </a:t>
            </a:r>
            <a:r>
              <a:rPr lang="en-US" sz="5600" dirty="0" err="1">
                <a:latin typeface="Courier" pitchFamily="2" charset="0"/>
              </a:rPr>
              <a:t>eax</a:t>
            </a:r>
            <a:r>
              <a:rPr lang="en-US" sz="5600" dirty="0">
                <a:latin typeface="Courier" pitchFamily="2" charset="0"/>
              </a:rPr>
              <a:t>, </a:t>
            </a:r>
            <a:r>
              <a:rPr lang="en-US" sz="5600" dirty="0" err="1">
                <a:latin typeface="Courier" pitchFamily="2" charset="0"/>
              </a:rPr>
              <a:t>ebx</a:t>
            </a:r>
            <a:endParaRPr lang="en-US" sz="56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JG L1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JLE L2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	L1:  MOV MAXIMUM, </a:t>
            </a:r>
            <a:r>
              <a:rPr lang="en-US" sz="5600" dirty="0" err="1">
                <a:latin typeface="Courier" pitchFamily="2" charset="0"/>
              </a:rPr>
              <a:t>eax</a:t>
            </a:r>
            <a:endParaRPr lang="en-US" sz="56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JMP Next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L2: MOV MAXIMUM, </a:t>
            </a:r>
            <a:r>
              <a:rPr lang="en-US" sz="5600" dirty="0" err="1">
                <a:latin typeface="Courier" pitchFamily="2" charset="0"/>
              </a:rPr>
              <a:t>ebx</a:t>
            </a:r>
            <a:endParaRPr lang="en-US" sz="5600" dirty="0"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5600" dirty="0"/>
              <a:t>          </a:t>
            </a:r>
            <a:r>
              <a:rPr lang="en-US" sz="5600" dirty="0">
                <a:latin typeface="Courier" pitchFamily="2" charset="0"/>
              </a:rPr>
              <a:t>Next: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4B8C4-2C53-E442-9FEA-6A82E22E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5B621-D929-9445-8357-7336D54D9B62}"/>
              </a:ext>
            </a:extLst>
          </p:cNvPr>
          <p:cNvSpPr txBox="1"/>
          <p:nvPr/>
        </p:nvSpPr>
        <p:spPr>
          <a:xfrm>
            <a:off x="6508538" y="5894612"/>
            <a:ext cx="321672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Don’t need to turn in!</a:t>
            </a:r>
          </a:p>
        </p:txBody>
      </p:sp>
    </p:spTree>
    <p:extLst>
      <p:ext uri="{BB962C8B-B14F-4D97-AF65-F5344CB8AC3E}">
        <p14:creationId xmlns:p14="http://schemas.microsoft.com/office/powerpoint/2010/main" val="3284364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927A-0E46-7648-BACF-4DE2954F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14B1F-9CE4-A047-9B85-D197F462F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 the debug mode </a:t>
            </a:r>
          </a:p>
          <a:p>
            <a:r>
              <a:rPr lang="en-US" dirty="0"/>
              <a:t>and open watch window. Go to Debug-&gt; Windows -&gt; Watch -&gt; Watch1</a:t>
            </a:r>
          </a:p>
          <a:p>
            <a:r>
              <a:rPr lang="en-US" dirty="0"/>
              <a:t>Enter the variable name maximum in watch window</a:t>
            </a:r>
          </a:p>
          <a:p>
            <a:r>
              <a:rPr lang="en-US" dirty="0"/>
              <a:t>Then debug the code </a:t>
            </a:r>
          </a:p>
          <a:p>
            <a:pPr marL="0" indent="0">
              <a:buNone/>
            </a:pPr>
            <a:r>
              <a:rPr lang="en-US" dirty="0"/>
              <a:t>	until you reach “INVOKE </a:t>
            </a:r>
            <a:r>
              <a:rPr lang="en-US" dirty="0" err="1"/>
              <a:t>ExitProcess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C7F9E-7898-DF46-B480-3A8E27E02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80177-477E-F749-A46A-6332A50A4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992A8-E5E2-AB41-BEE2-441AEB794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25697C-60FA-4146-B3C6-5E9589571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499" y="3228623"/>
            <a:ext cx="5018190" cy="233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41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34A2-EF53-D745-9E33-C2FE820B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Find the </a:t>
            </a:r>
            <a:r>
              <a:rPr lang="en-US" dirty="0">
                <a:solidFill>
                  <a:srgbClr val="2A3DA5"/>
                </a:solidFill>
              </a:rPr>
              <a:t>smallest among three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50BEC-5E23-4245-8350-B6C8E4DE9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assume, the values are </a:t>
            </a:r>
            <a:r>
              <a:rPr lang="en-US" dirty="0">
                <a:solidFill>
                  <a:srgbClr val="2A3DA5"/>
                </a:solidFill>
              </a:rPr>
              <a:t>V1, V2, and V3 </a:t>
            </a:r>
            <a:r>
              <a:rPr lang="en-US" dirty="0"/>
              <a:t>and you want to store the smallest item into AX register. </a:t>
            </a:r>
          </a:p>
          <a:p>
            <a:endParaRPr lang="en-US" dirty="0"/>
          </a:p>
          <a:p>
            <a:r>
              <a:rPr lang="en-US" dirty="0"/>
              <a:t>Logic: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solidFill>
                  <a:srgbClr val="2A3DA5"/>
                </a:solidFill>
              </a:rPr>
              <a:t>If</a:t>
            </a:r>
            <a:r>
              <a:rPr lang="en-US" dirty="0"/>
              <a:t> V1 </a:t>
            </a:r>
            <a:r>
              <a:rPr lang="en-US" dirty="0">
                <a:solidFill>
                  <a:srgbClr val="2A3DA5"/>
                </a:solidFill>
              </a:rPr>
              <a:t>&lt;=</a:t>
            </a:r>
            <a:r>
              <a:rPr lang="en-US" dirty="0"/>
              <a:t> V2</a:t>
            </a:r>
          </a:p>
          <a:p>
            <a:pPr marL="201168" lvl="1" indent="0">
              <a:buNone/>
            </a:pPr>
            <a:r>
              <a:rPr lang="en-US" dirty="0"/>
              <a:t>	Mov minimum, V1</a:t>
            </a:r>
          </a:p>
          <a:p>
            <a:pPr marL="117475" lvl="1" indent="0">
              <a:buNone/>
            </a:pPr>
            <a:r>
              <a:rPr lang="en-US" dirty="0">
                <a:solidFill>
                  <a:srgbClr val="2A3DA5"/>
                </a:solidFill>
              </a:rPr>
              <a:t>Else</a:t>
            </a:r>
            <a:r>
              <a:rPr lang="en-US" dirty="0"/>
              <a:t> </a:t>
            </a:r>
          </a:p>
          <a:p>
            <a:pPr marL="117475" lvl="1" indent="0">
              <a:buNone/>
            </a:pPr>
            <a:r>
              <a:rPr lang="en-US" dirty="0"/>
              <a:t>	Mov minimum, V2</a:t>
            </a:r>
          </a:p>
          <a:p>
            <a:pPr marL="117475" lvl="1" indent="0">
              <a:buNone/>
            </a:pPr>
            <a:r>
              <a:rPr lang="en-US" dirty="0">
                <a:solidFill>
                  <a:srgbClr val="3952DF"/>
                </a:solidFill>
              </a:rPr>
              <a:t>If</a:t>
            </a:r>
            <a:r>
              <a:rPr lang="en-US" dirty="0"/>
              <a:t> V3 &lt; minimum:</a:t>
            </a:r>
          </a:p>
          <a:p>
            <a:pPr marL="117475" lvl="1" indent="0">
              <a:buNone/>
            </a:pPr>
            <a:r>
              <a:rPr lang="en-US" dirty="0"/>
              <a:t>	Mov minimum, V3</a:t>
            </a:r>
          </a:p>
          <a:p>
            <a:pPr marL="117475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DA3B1-DA45-1A45-9F50-070E0BDB5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09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3677F-3CC4-024D-8081-2FB01B56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smallest among three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671E8-C161-C141-985C-436499B2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2221523" cy="3013869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3952DF"/>
                </a:solidFill>
                <a:latin typeface="Courier" pitchFamily="2" charset="0"/>
              </a:rPr>
              <a:t>.data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400" dirty="0">
                <a:latin typeface="Courier" pitchFamily="2" charset="0"/>
              </a:rPr>
              <a:t>V1 </a:t>
            </a:r>
            <a:r>
              <a:rPr lang="en-US" sz="1400" dirty="0">
                <a:solidFill>
                  <a:srgbClr val="3952DF"/>
                </a:solidFill>
                <a:latin typeface="Courier" pitchFamily="2" charset="0"/>
              </a:rPr>
              <a:t>SWORD</a:t>
            </a:r>
            <a:r>
              <a:rPr lang="en-US" sz="1400" dirty="0">
                <a:latin typeface="Courier" pitchFamily="2" charset="0"/>
              </a:rPr>
              <a:t> 10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400" dirty="0">
                <a:latin typeface="Courier" pitchFamily="2" charset="0"/>
              </a:rPr>
              <a:t>V2 </a:t>
            </a:r>
            <a:r>
              <a:rPr lang="en-US" sz="1400" dirty="0">
                <a:solidFill>
                  <a:srgbClr val="3952DF"/>
                </a:solidFill>
                <a:latin typeface="Courier" pitchFamily="2" charset="0"/>
              </a:rPr>
              <a:t>SWORD</a:t>
            </a:r>
            <a:r>
              <a:rPr lang="en-US" sz="1400" dirty="0">
                <a:latin typeface="Courier" pitchFamily="2" charset="0"/>
              </a:rPr>
              <a:t> 13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400" dirty="0">
                <a:latin typeface="Courier" pitchFamily="2" charset="0"/>
              </a:rPr>
              <a:t>V3 </a:t>
            </a:r>
            <a:r>
              <a:rPr lang="en-US" sz="1400" dirty="0">
                <a:solidFill>
                  <a:srgbClr val="3952DF"/>
                </a:solidFill>
                <a:latin typeface="Courier" pitchFamily="2" charset="0"/>
              </a:rPr>
              <a:t>SWORD</a:t>
            </a:r>
            <a:r>
              <a:rPr lang="en-US" sz="1400" dirty="0">
                <a:latin typeface="Courier" pitchFamily="2" charset="0"/>
              </a:rPr>
              <a:t> -5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400" dirty="0">
                <a:latin typeface="Courier" pitchFamily="2" charset="0"/>
              </a:rPr>
              <a:t>minimum </a:t>
            </a:r>
            <a:r>
              <a:rPr lang="en-US" sz="1400" dirty="0">
                <a:solidFill>
                  <a:srgbClr val="3952DF"/>
                </a:solidFill>
                <a:latin typeface="Courier" pitchFamily="2" charset="0"/>
              </a:rPr>
              <a:t>SWORD</a:t>
            </a:r>
            <a:r>
              <a:rPr lang="en-US" sz="1400" dirty="0">
                <a:latin typeface="Courier" pitchFamily="2" charset="0"/>
              </a:rPr>
              <a:t> ?</a:t>
            </a:r>
          </a:p>
          <a:p>
            <a:pPr marL="11113" lvl="1" indent="0">
              <a:lnSpc>
                <a:spcPct val="100000"/>
              </a:lnSpc>
              <a:buNone/>
            </a:pPr>
            <a:endParaRPr lang="en-US" sz="10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7E693-A5ED-304A-98DA-74076293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86F46-F741-8948-862A-A0530105CEB6}"/>
              </a:ext>
            </a:extLst>
          </p:cNvPr>
          <p:cNvSpPr txBox="1"/>
          <p:nvPr/>
        </p:nvSpPr>
        <p:spPr>
          <a:xfrm>
            <a:off x="9273372" y="752752"/>
            <a:ext cx="2743200" cy="20928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Logic:</a:t>
            </a:r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2A3DA5"/>
                </a:solidFill>
              </a:rPr>
              <a:t>If</a:t>
            </a:r>
            <a:r>
              <a:rPr lang="en-US" sz="1600" dirty="0"/>
              <a:t> V1 </a:t>
            </a:r>
            <a:r>
              <a:rPr lang="en-US" sz="1600" dirty="0">
                <a:solidFill>
                  <a:srgbClr val="2A3DA5"/>
                </a:solidFill>
              </a:rPr>
              <a:t>&lt;</a:t>
            </a:r>
            <a:r>
              <a:rPr lang="en-US" sz="1600" dirty="0"/>
              <a:t> V2</a:t>
            </a:r>
          </a:p>
          <a:p>
            <a:pPr marL="201168" lvl="1" indent="0">
              <a:buNone/>
            </a:pPr>
            <a:r>
              <a:rPr lang="en-US" sz="1600" dirty="0"/>
              <a:t>	Mov minimum, V1</a:t>
            </a:r>
          </a:p>
          <a:p>
            <a:pPr marL="117475" lvl="1" indent="0">
              <a:buNone/>
            </a:pPr>
            <a:r>
              <a:rPr lang="en-US" sz="1600" dirty="0">
                <a:solidFill>
                  <a:srgbClr val="2A3DA5"/>
                </a:solidFill>
              </a:rPr>
              <a:t>Else</a:t>
            </a:r>
            <a:r>
              <a:rPr lang="en-US" sz="1600" dirty="0"/>
              <a:t> </a:t>
            </a:r>
          </a:p>
          <a:p>
            <a:pPr marL="117475" lvl="1" indent="0">
              <a:buNone/>
            </a:pPr>
            <a:r>
              <a:rPr lang="en-US" sz="1600" dirty="0"/>
              <a:t>	Mov minimum, V2</a:t>
            </a:r>
          </a:p>
          <a:p>
            <a:pPr marL="117475" lvl="1" indent="0">
              <a:buNone/>
            </a:pPr>
            <a:r>
              <a:rPr lang="en-US" sz="1600" dirty="0">
                <a:solidFill>
                  <a:srgbClr val="3952DF"/>
                </a:solidFill>
              </a:rPr>
              <a:t>If</a:t>
            </a:r>
            <a:r>
              <a:rPr lang="en-US" sz="1600" dirty="0"/>
              <a:t> V3 &lt; AX:</a:t>
            </a:r>
          </a:p>
          <a:p>
            <a:pPr marL="117475" lvl="1" indent="0">
              <a:buNone/>
            </a:pPr>
            <a:r>
              <a:rPr lang="en-US" sz="1600" dirty="0"/>
              <a:t>	Mov minimum, V3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7E467-DA8E-6A45-81FB-C0FB50C72BFD}"/>
              </a:ext>
            </a:extLst>
          </p:cNvPr>
          <p:cNvSpPr txBox="1"/>
          <p:nvPr/>
        </p:nvSpPr>
        <p:spPr>
          <a:xfrm>
            <a:off x="3189514" y="1253331"/>
            <a:ext cx="7325667" cy="50629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1113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.code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﻿mov </a:t>
            </a:r>
            <a:r>
              <a:rPr lang="en-US" sz="1700" dirty="0">
                <a:latin typeface="Courier" pitchFamily="2" charset="0"/>
              </a:rPr>
              <a:t>ax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, </a:t>
            </a:r>
            <a:r>
              <a:rPr lang="en-US" sz="1700" dirty="0">
                <a:latin typeface="Courier" pitchFamily="2" charset="0"/>
              </a:rPr>
              <a:t>V1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mov </a:t>
            </a:r>
            <a:r>
              <a:rPr lang="en-US" sz="1700" dirty="0">
                <a:latin typeface="Courier" pitchFamily="2" charset="0"/>
              </a:rPr>
              <a:t>bx, V2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mov </a:t>
            </a:r>
            <a:r>
              <a:rPr lang="en-US" sz="1700" dirty="0">
                <a:latin typeface="Courier" pitchFamily="2" charset="0"/>
              </a:rPr>
              <a:t>cx, V3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cmp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ax, bx    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jle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Courier" pitchFamily="2" charset="0"/>
              </a:rPr>
              <a:t>IF_Block</a:t>
            </a: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  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;if V1 &lt; V2, jump to IF block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jg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Courier" pitchFamily="2" charset="0"/>
              </a:rPr>
              <a:t>ELSE_Block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	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FF0000"/>
                </a:solidFill>
                <a:latin typeface="Courier" pitchFamily="2" charset="0"/>
              </a:rPr>
              <a:t>IF_Block</a:t>
            </a: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: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	mov </a:t>
            </a:r>
            <a:r>
              <a:rPr lang="en-US" sz="1700" dirty="0">
                <a:latin typeface="Courier" pitchFamily="2" charset="0"/>
              </a:rPr>
              <a:t>minimum, ax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jmp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next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ELSE_Block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: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	mov </a:t>
            </a:r>
            <a:r>
              <a:rPr lang="en-US" sz="1700" dirty="0">
                <a:latin typeface="Courier" pitchFamily="2" charset="0"/>
              </a:rPr>
              <a:t>minimum, bx   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next: 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cmp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</a:t>
            </a:r>
            <a:r>
              <a:rPr lang="en-US" sz="1700" dirty="0">
                <a:latin typeface="Courier" pitchFamily="2" charset="0"/>
              </a:rPr>
              <a:t>cx, minimum ;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;if V3 &lt; minimum, jump to IF_block2</a:t>
            </a:r>
            <a:endParaRPr lang="en-US" sz="1700" dirty="0">
              <a:latin typeface="Courier" pitchFamily="2" charset="0"/>
            </a:endParaRP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jle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IF_Block2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jmp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L1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IF_Block2: 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	mov minimum, cx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L1:</a:t>
            </a:r>
            <a:endParaRPr lang="en-US" sz="17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CCC50-BF55-9446-A290-16E6D01A5B37}"/>
              </a:ext>
            </a:extLst>
          </p:cNvPr>
          <p:cNvSpPr txBox="1"/>
          <p:nvPr/>
        </p:nvSpPr>
        <p:spPr>
          <a:xfrm rot="19555590">
            <a:off x="436002" y="5130756"/>
            <a:ext cx="3025921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Don’t need to turn in!</a:t>
            </a:r>
          </a:p>
        </p:txBody>
      </p:sp>
    </p:spTree>
    <p:extLst>
      <p:ext uri="{BB962C8B-B14F-4D97-AF65-F5344CB8AC3E}">
        <p14:creationId xmlns:p14="http://schemas.microsoft.com/office/powerpoint/2010/main" val="3718114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927A-0E46-7648-BACF-4DE2954F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14B1F-9CE4-A047-9B85-D197F462F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 the debug mode </a:t>
            </a:r>
          </a:p>
          <a:p>
            <a:r>
              <a:rPr lang="en-US" dirty="0"/>
              <a:t>and open watch window. Go to Debug-&gt; Windows -&gt; Watch -&gt; Watch1</a:t>
            </a:r>
          </a:p>
          <a:p>
            <a:r>
              <a:rPr lang="en-US" dirty="0"/>
              <a:t>Enter the variable name minimum in the watch window</a:t>
            </a:r>
          </a:p>
          <a:p>
            <a:r>
              <a:rPr lang="en-US" dirty="0"/>
              <a:t>Then debug the code </a:t>
            </a:r>
          </a:p>
          <a:p>
            <a:pPr marL="0" indent="0">
              <a:buNone/>
            </a:pPr>
            <a:r>
              <a:rPr lang="en-US" dirty="0"/>
              <a:t>	until you reach “INVOKE </a:t>
            </a:r>
            <a:r>
              <a:rPr lang="en-US" dirty="0" err="1"/>
              <a:t>ExitProcess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C7F9E-7898-DF46-B480-3A8E27E02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80177-477E-F749-A46A-6332A50A4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992A8-E5E2-AB41-BEE2-441AEB794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498663-2DF1-0F4E-B3E1-4DACD5A39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793" y="3599657"/>
            <a:ext cx="4762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74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F0FF-752A-2A48-9A0C-C734E6DA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238CF-C82F-3546-8CCB-1A7B3EBB2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6FDB5-57A5-F041-8A55-575ECA58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EB02D-7A42-8C40-BFEF-D11705AA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5DD6E-524F-4744-B7A7-84B67467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68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F1DE9-C943-C946-9920-FB0157A3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3ADC-6A3B-7B4E-8566-1E63E158F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Write an assembly program to find the largest item in an array and store it in a variable named MAXIMUM.</a:t>
            </a:r>
          </a:p>
          <a:p>
            <a:r>
              <a:rPr lang="en-US" dirty="0"/>
              <a:t>Hint: Use both Jump and loop instructions to write the program.</a:t>
            </a:r>
          </a:p>
          <a:p>
            <a:r>
              <a:rPr lang="en-US" dirty="0"/>
              <a:t>logic:</a:t>
            </a:r>
          </a:p>
          <a:p>
            <a:r>
              <a:rPr lang="en-US" dirty="0"/>
              <a:t>Assume that the first item of the array is the maximum and store it in variable MAXIMUM </a:t>
            </a:r>
          </a:p>
          <a:p>
            <a:r>
              <a:rPr lang="en-US" dirty="0"/>
              <a:t>Write a loop. Inside the loop, compare the each array item with the maximum</a:t>
            </a:r>
          </a:p>
          <a:p>
            <a:r>
              <a:rPr lang="en-US" dirty="0"/>
              <a:t>If the array item is greater than the MAXIMUM, update MAXIMUM with that array item.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.data </a:t>
            </a:r>
          </a:p>
          <a:p>
            <a:pPr marL="201168" lvl="1" indent="0">
              <a:buNone/>
            </a:pPr>
            <a:r>
              <a:rPr lang="en-US" dirty="0">
                <a:latin typeface="Courier" pitchFamily="2" charset="0"/>
              </a:rPr>
              <a:t>	Array WORD 10, 2, 23,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45</a:t>
            </a:r>
            <a:r>
              <a:rPr lang="en-US" dirty="0">
                <a:latin typeface="Courier" pitchFamily="2" charset="0"/>
              </a:rPr>
              <a:t>, 21, 11</a:t>
            </a:r>
          </a:p>
          <a:p>
            <a:pPr marL="201168" lvl="1" indent="0">
              <a:buNone/>
            </a:pPr>
            <a:r>
              <a:rPr lang="en-US" dirty="0">
                <a:latin typeface="Courier" pitchFamily="2" charset="0"/>
              </a:rPr>
              <a:t>	MAXIMUM WORD ?</a:t>
            </a:r>
          </a:p>
          <a:p>
            <a:pPr marL="117475" lvl="1" indent="0">
              <a:buNone/>
            </a:pPr>
            <a:r>
              <a:rPr lang="en-US" dirty="0">
                <a:latin typeface="Courier" pitchFamily="2" charset="0"/>
              </a:rPr>
              <a:t>.code</a:t>
            </a:r>
          </a:p>
          <a:p>
            <a:pPr marL="117475" lvl="1" indent="0">
              <a:buNone/>
            </a:pPr>
            <a:r>
              <a:rPr lang="en-US" dirty="0">
                <a:latin typeface="Courier" pitchFamily="2" charset="0"/>
              </a:rPr>
              <a:t>	; write your code</a:t>
            </a:r>
          </a:p>
          <a:p>
            <a:pPr marL="117475" lvl="1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D6F07-38D2-C649-B5EB-22A03E646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76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6D76-AAEE-AE4C-A076-7B6CE0FB3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F70F1-8275-504D-B01C-F36F32179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518557"/>
            <a:ext cx="10733314" cy="46584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Submit the screenshot of your code</a:t>
            </a:r>
            <a:r>
              <a:rPr lang="en-US" dirty="0"/>
              <a:t>. </a:t>
            </a:r>
          </a:p>
          <a:p>
            <a:r>
              <a:rPr lang="en-US" dirty="0"/>
              <a:t>Debug your code until you reach INVOKE </a:t>
            </a:r>
            <a:r>
              <a:rPr lang="en-US" dirty="0" err="1"/>
              <a:t>ExitProcess</a:t>
            </a:r>
            <a:r>
              <a:rPr lang="en-US" dirty="0"/>
              <a:t>, 0</a:t>
            </a:r>
          </a:p>
          <a:p>
            <a:r>
              <a:rPr lang="en-US" dirty="0"/>
              <a:t>Take a screenshot of the watch window showing variable MAXIMUM.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Submit the screenshot. </a:t>
            </a:r>
          </a:p>
          <a:p>
            <a:r>
              <a:rPr lang="en-US" dirty="0"/>
              <a:t>Also, Rename the </a:t>
            </a:r>
            <a:r>
              <a:rPr lang="en-US" dirty="0" err="1"/>
              <a:t>asm</a:t>
            </a:r>
            <a:r>
              <a:rPr lang="en-US" dirty="0"/>
              <a:t> file using your last name  as </a:t>
            </a:r>
            <a:r>
              <a:rPr lang="en-US" dirty="0" err="1"/>
              <a:t>Lastname.asm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Submit the ASM file as well.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8C1AC-16A0-2249-BCBD-3B2528FE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25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112EAC"/>
                </a:solidFill>
              </a:rPr>
              <a:t>Checking </a:t>
            </a:r>
            <a:r>
              <a:rPr lang="en-US" altLang="en-US" b="1" dirty="0">
                <a:solidFill>
                  <a:srgbClr val="112EAC"/>
                </a:solidFill>
              </a:rPr>
              <a:t>Memory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CFA8-EEA4-F84E-AA64-866AAFB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19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79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Use </a:t>
            </a:r>
            <a:r>
              <a:rPr lang="en-US" b="1" dirty="0">
                <a:solidFill>
                  <a:srgbClr val="353535"/>
                </a:solidFill>
              </a:rPr>
              <a:t>Memory window</a:t>
            </a:r>
            <a:r>
              <a:rPr lang="en-US" dirty="0">
                <a:solidFill>
                  <a:srgbClr val="353535"/>
                </a:solidFill>
              </a:rPr>
              <a:t> to verify the values of memory locations.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  <a:r>
              <a:rPr lang="en-US" dirty="0">
                <a:solidFill>
                  <a:srgbClr val="353535"/>
                </a:solidFill>
              </a:rPr>
              <a:t>run the debugger, go to debug menu and click on windows, open it, go to </a:t>
            </a:r>
            <a:r>
              <a:rPr lang="en-US" dirty="0">
                <a:solidFill>
                  <a:srgbClr val="112EAC"/>
                </a:solidFill>
              </a:rPr>
              <a:t>Memory</a:t>
            </a:r>
            <a:r>
              <a:rPr lang="en-US" dirty="0">
                <a:solidFill>
                  <a:srgbClr val="353535"/>
                </a:solidFill>
              </a:rPr>
              <a:t> then choose </a:t>
            </a:r>
            <a:r>
              <a:rPr lang="en-US" b="1" dirty="0">
                <a:solidFill>
                  <a:srgbClr val="C00000"/>
                </a:solidFill>
              </a:rPr>
              <a:t>Memory1</a:t>
            </a:r>
            <a:r>
              <a:rPr lang="en-US" dirty="0">
                <a:solidFill>
                  <a:srgbClr val="353535"/>
                </a:solidFill>
              </a:rPr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>
                <a:solidFill>
                  <a:srgbClr val="353535"/>
                </a:solidFill>
              </a:rPr>
              <a:t>When you run your program and step over every line you will see the changed values marked with red color.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6896" y="4370262"/>
            <a:ext cx="769832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You Must be in the Debugging Mode to see </a:t>
            </a:r>
            <a:r>
              <a:rPr lang="en-US" b="1">
                <a:solidFill>
                  <a:srgbClr val="C00000"/>
                </a:solidFill>
              </a:rPr>
              <a:t>the memory or the register window</a:t>
            </a:r>
          </a:p>
        </p:txBody>
      </p:sp>
    </p:spTree>
    <p:extLst>
      <p:ext uri="{BB962C8B-B14F-4D97-AF65-F5344CB8AC3E}">
        <p14:creationId xmlns:p14="http://schemas.microsoft.com/office/powerpoint/2010/main" val="98076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instructor.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F9BEA-6AC7-FD4C-A3BC-450921C2E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54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23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if you want to see the location of your variable in the memory,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Memory window search box (on the top of the memory window, Address:) 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write </a:t>
            </a:r>
            <a:r>
              <a:rPr lang="en-US" b="1" dirty="0"/>
              <a:t>&amp;</a:t>
            </a:r>
            <a:r>
              <a:rPr lang="en-US" dirty="0"/>
              <a:t> follow it with the variable name: example: </a:t>
            </a:r>
            <a:r>
              <a:rPr lang="en-US" b="1" dirty="0"/>
              <a:t>&amp;</a:t>
            </a:r>
            <a:r>
              <a:rPr lang="en-US" b="1" dirty="0" err="1"/>
              <a:t>myVal</a:t>
            </a:r>
            <a:r>
              <a:rPr lang="en-US" dirty="0" err="1"/>
              <a:t>l</a:t>
            </a:r>
            <a:r>
              <a:rPr lang="en-US" dirty="0"/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This will take you to the memory locations of your program (.data section). 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220" y="3894535"/>
            <a:ext cx="5075799" cy="215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85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7271501" cy="3304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right-click inside the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will see </a:t>
            </a:r>
            <a:r>
              <a:rPr lang="en-US" b="1" dirty="0">
                <a:solidFill>
                  <a:srgbClr val="112EAC"/>
                </a:solidFill>
              </a:rPr>
              <a:t>Popup menu for the debugger’s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choose how you want to group your bytes: by 1,2,4, or by 8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also presents data in </a:t>
            </a:r>
            <a:r>
              <a:rPr lang="en-US" b="1" dirty="0"/>
              <a:t>hexadecimal</a:t>
            </a:r>
            <a:r>
              <a:rPr lang="en-US" dirty="0"/>
              <a:t>, </a:t>
            </a:r>
            <a:r>
              <a:rPr lang="en-US" b="1" dirty="0"/>
              <a:t>signed</a:t>
            </a:r>
            <a:r>
              <a:rPr lang="en-US" dirty="0"/>
              <a:t>, or </a:t>
            </a:r>
            <a:r>
              <a:rPr lang="en-US" b="1" dirty="0"/>
              <a:t>unsigned</a:t>
            </a:r>
            <a:r>
              <a:rPr lang="en-US" dirty="0"/>
              <a:t> display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1" dirty="0">
              <a:solidFill>
                <a:schemeClr val="accent3"/>
              </a:solidFill>
            </a:endParaRP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dirty="0"/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89" y="894687"/>
            <a:ext cx="3506438" cy="53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24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a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CFA8-EEA4-F84E-AA64-866AAFB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88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Also,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masm</a:t>
            </a:r>
            <a:r>
              <a:rPr lang="en-US" dirty="0"/>
              <a:t>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9272-F215-DB42-83A9-63CCB65B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8D10D-D488-2349-9A10-D5570D1D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B31DF-DBA5-4748-900C-E819CEA9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7320B-F605-B649-AF6F-3ECE1041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B3FD-A1F3-B94B-ABD8-77F494AC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6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13" y="2123859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Expand the ‘Linker’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 ’System’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10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Lab 10 : Conditional statements and loop 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F065-54A7-724A-9965-189AA64F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early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D4766-B299-5041-869A-DAD3D280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one week time to submit the lab</a:t>
            </a:r>
          </a:p>
          <a:p>
            <a:r>
              <a:rPr lang="en-US" dirty="0"/>
              <a:t>Start early</a:t>
            </a:r>
          </a:p>
          <a:p>
            <a:r>
              <a:rPr lang="en-US" dirty="0"/>
              <a:t>If you have issues </a:t>
            </a:r>
          </a:p>
          <a:p>
            <a:pPr lvl="1"/>
            <a:r>
              <a:rPr lang="en-US" dirty="0"/>
              <a:t>Email TA or instructor</a:t>
            </a:r>
          </a:p>
          <a:p>
            <a:pPr lvl="1"/>
            <a:r>
              <a:rPr lang="en-US" dirty="0"/>
              <a:t>Stop by during office hours</a:t>
            </a:r>
          </a:p>
          <a:p>
            <a:r>
              <a:rPr lang="en-US" dirty="0"/>
              <a:t>Start working </a:t>
            </a:r>
            <a:r>
              <a:rPr lang="en-US" dirty="0">
                <a:solidFill>
                  <a:srgbClr val="FF0000"/>
                </a:solidFill>
              </a:rPr>
              <a:t>at the last moment </a:t>
            </a:r>
            <a:r>
              <a:rPr lang="en-US" dirty="0"/>
              <a:t>is not a good idea.</a:t>
            </a:r>
          </a:p>
          <a:p>
            <a:endParaRPr lang="en-US" dirty="0"/>
          </a:p>
          <a:p>
            <a:r>
              <a:rPr lang="en-US" dirty="0" err="1"/>
              <a:t>AppendixA</a:t>
            </a:r>
            <a:r>
              <a:rPr lang="en-US" dirty="0"/>
              <a:t> shows how to check memory data and Appendix B shows how to create a new project.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4983-6921-6C4B-807A-49B13408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A01F5-041A-9044-BDC6-DFEFB741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08CB7-BD04-144B-9BBC-44E9473D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24B9-9C1F-C546-8F6C-5213B7A9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this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F9F11-ADC8-F24F-97B4-5C3F43819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might see similar questions in the quizzes and exam. </a:t>
            </a:r>
          </a:p>
          <a:p>
            <a:r>
              <a:rPr lang="en-US" dirty="0"/>
              <a:t>During the exam you might need solve similar problems without visual studio.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67B5C-EDE8-F648-8B14-BED1F0ABB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4BEEE-7527-3748-A3CE-05F3AF30C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F32F0-EC27-EE47-BC97-1A7D90D4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40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513E-5E8E-3442-94E9-FDF97371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5D956-71F4-4C41-B05B-60A459CEB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CMP and conditional jumps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C40FB-EC9C-B743-8B41-5C170B471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F0959-6AB0-4340-A0A7-2B43163FC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6FA8A-2FAE-474A-B851-908978951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12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C2DC584-4237-604C-A08A-ED915912C6A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421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CMP</a:t>
            </a:r>
            <a:r>
              <a:rPr lang="en-US" altLang="en-US" sz="4000" dirty="0"/>
              <a:t> Instruction</a:t>
            </a:r>
          </a:p>
        </p:txBody>
      </p:sp>
      <p:sp>
        <p:nvSpPr>
          <p:cNvPr id="1946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347345" y="4215618"/>
            <a:ext cx="10075176" cy="1567256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Compares the </a:t>
            </a:r>
            <a:r>
              <a:rPr lang="en-US" altLang="en-US" b="1" dirty="0"/>
              <a:t>destination</a:t>
            </a:r>
            <a:r>
              <a:rPr lang="en-US" altLang="en-US" dirty="0"/>
              <a:t> operand to the </a:t>
            </a:r>
            <a:r>
              <a:rPr lang="en-US" altLang="en-US" b="1" dirty="0"/>
              <a:t>source</a:t>
            </a:r>
            <a:r>
              <a:rPr lang="en-US" altLang="en-US" dirty="0"/>
              <a:t> operand (</a:t>
            </a:r>
            <a:r>
              <a:rPr lang="en-US" altLang="en-US" sz="1800" dirty="0">
                <a:solidFill>
                  <a:srgbClr val="112EAC"/>
                </a:solidFill>
              </a:rPr>
              <a:t>HOW</a:t>
            </a:r>
            <a:r>
              <a:rPr lang="en-US" altLang="en-US" dirty="0"/>
              <a:t> 🤔)</a:t>
            </a:r>
          </a:p>
          <a:p>
            <a:pPr lvl="1"/>
            <a:r>
              <a:rPr lang="en-US" sz="1700" b="1" dirty="0">
                <a:solidFill>
                  <a:srgbClr val="112EAC"/>
                </a:solidFill>
              </a:rPr>
              <a:t>CMP</a:t>
            </a:r>
            <a:r>
              <a:rPr lang="en-US" sz="1700" dirty="0">
                <a:solidFill>
                  <a:srgbClr val="112EAC"/>
                </a:solidFill>
              </a:rPr>
              <a:t> </a:t>
            </a:r>
            <a:r>
              <a:rPr lang="en-US" sz="1700" dirty="0">
                <a:solidFill>
                  <a:srgbClr val="2F2A2B"/>
                </a:solidFill>
              </a:rPr>
              <a:t>performs </a:t>
            </a:r>
            <a:r>
              <a:rPr lang="en-US" sz="1700" b="1" dirty="0">
                <a:solidFill>
                  <a:srgbClr val="C00000"/>
                </a:solidFill>
              </a:rPr>
              <a:t>implied subtraction </a:t>
            </a:r>
            <a:r>
              <a:rPr lang="en-US" sz="1700" dirty="0">
                <a:solidFill>
                  <a:srgbClr val="2F2A2B"/>
                </a:solidFill>
              </a:rPr>
              <a:t>of </a:t>
            </a:r>
            <a:r>
              <a:rPr lang="en-US" sz="1700" b="1" dirty="0">
                <a:solidFill>
                  <a:srgbClr val="2F2A2B"/>
                </a:solidFill>
              </a:rPr>
              <a:t>source operand </a:t>
            </a:r>
            <a:r>
              <a:rPr lang="en-US" sz="1700" dirty="0">
                <a:solidFill>
                  <a:srgbClr val="2F2A2B"/>
                </a:solidFill>
              </a:rPr>
              <a:t>from </a:t>
            </a:r>
            <a:r>
              <a:rPr lang="en-US" sz="1700" b="1" dirty="0">
                <a:solidFill>
                  <a:srgbClr val="2F2A2B"/>
                </a:solidFill>
              </a:rPr>
              <a:t>destination operand</a:t>
            </a:r>
            <a:endParaRPr lang="en-US" sz="1700" dirty="0">
              <a:solidFill>
                <a:srgbClr val="2F2A2B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1700" b="1" u="sng" dirty="0">
                <a:solidFill>
                  <a:srgbClr val="112EAC"/>
                </a:solidFill>
              </a:rPr>
              <a:t>Nondestructive subtraction</a:t>
            </a:r>
            <a:r>
              <a:rPr lang="en-US" altLang="en-US" sz="1700" b="1" dirty="0">
                <a:solidFill>
                  <a:srgbClr val="112EAC"/>
                </a:solidFill>
              </a:rPr>
              <a:t> </a:t>
            </a:r>
            <a:r>
              <a:rPr lang="en-US" altLang="en-US" sz="1700" dirty="0"/>
              <a:t>of source from destination (</a:t>
            </a:r>
            <a:r>
              <a:rPr lang="en-US" altLang="en-US" sz="1700" dirty="0">
                <a:solidFill>
                  <a:srgbClr val="C00000"/>
                </a:solidFill>
              </a:rPr>
              <a:t>destination operand is not changed</a:t>
            </a:r>
            <a:r>
              <a:rPr lang="en-US" altLang="en-US" sz="1700" dirty="0"/>
              <a:t>)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Syntax</a:t>
            </a:r>
            <a:r>
              <a:rPr lang="en-US" altLang="en-US" dirty="0"/>
              <a:t>:</a:t>
            </a:r>
            <a:endParaRPr lang="en-US" altLang="en-US" i="1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3854" y="1866998"/>
            <a:ext cx="99052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The most common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sz="2200" b="1" dirty="0" err="1">
                <a:solidFill>
                  <a:srgbClr val="112EAC"/>
                </a:solidFill>
              </a:rPr>
              <a:t>boolean</a:t>
            </a:r>
            <a:r>
              <a:rPr lang="en-US" sz="2200" b="1" dirty="0">
                <a:solidFill>
                  <a:srgbClr val="112EAC"/>
                </a:solidFill>
              </a:rPr>
              <a:t> expressions </a:t>
            </a:r>
            <a:r>
              <a:rPr lang="en-US" dirty="0"/>
              <a:t>involve some type of </a:t>
            </a:r>
            <a:r>
              <a:rPr lang="en-US" b="1" dirty="0">
                <a:solidFill>
                  <a:srgbClr val="C00000"/>
                </a:solidFill>
              </a:rPr>
              <a:t>comparison</a:t>
            </a:r>
            <a:r>
              <a:rPr lang="en-US" dirty="0"/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3686185" y="2298838"/>
            <a:ext cx="3872855" cy="1155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if A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&gt;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B ...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while X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&gt;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0 and X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&lt;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200 ...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if </a:t>
            </a:r>
            <a:r>
              <a:rPr lang="en-US" sz="1600" dirty="0" err="1">
                <a:solidFill>
                  <a:srgbClr val="2F2A2B"/>
                </a:solidFill>
                <a:latin typeface="Helvetica" charset="0"/>
              </a:rPr>
              <a:t>check_for_error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( N )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=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true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0429" y="3582733"/>
            <a:ext cx="6777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solidFill>
                  <a:srgbClr val="112EAC"/>
                </a:solidFill>
              </a:rPr>
              <a:t>CMP</a:t>
            </a:r>
            <a:r>
              <a:rPr lang="en-US" dirty="0">
                <a:solidFill>
                  <a:srgbClr val="2F2A2B"/>
                </a:solidFill>
              </a:rPr>
              <a:t> instruction is used to compare integers (</a:t>
            </a:r>
            <a:r>
              <a:rPr lang="en-US" dirty="0">
                <a:solidFill>
                  <a:srgbClr val="112EAC"/>
                </a:solidFill>
              </a:rPr>
              <a:t>signed</a:t>
            </a:r>
            <a:r>
              <a:rPr lang="en-US" dirty="0">
                <a:solidFill>
                  <a:srgbClr val="2F2A2B"/>
                </a:solidFill>
              </a:rPr>
              <a:t> and </a:t>
            </a:r>
            <a:r>
              <a:rPr lang="en-US" dirty="0">
                <a:solidFill>
                  <a:srgbClr val="112EAC"/>
                </a:solidFill>
              </a:rPr>
              <a:t>unsigned</a:t>
            </a:r>
            <a:r>
              <a:rPr lang="en-US" dirty="0">
                <a:solidFill>
                  <a:srgbClr val="2F2A2B"/>
                </a:solidFill>
              </a:rPr>
              <a:t>)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12002" y="5653604"/>
            <a:ext cx="2456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112EAC"/>
                </a:solidFill>
              </a:rPr>
              <a:t>CMP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i="1" dirty="0">
                <a:solidFill>
                  <a:schemeClr val="tx2"/>
                </a:solidFill>
              </a:rPr>
              <a:t>destination, source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81243" y="453758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🗝</a:t>
            </a:r>
          </a:p>
        </p:txBody>
      </p:sp>
    </p:spTree>
    <p:extLst>
      <p:ext uri="{BB962C8B-B14F-4D97-AF65-F5344CB8AC3E}">
        <p14:creationId xmlns:p14="http://schemas.microsoft.com/office/powerpoint/2010/main" val="176703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14872</TotalTime>
  <Words>2137</Words>
  <Application>Microsoft Macintosh PowerPoint</Application>
  <PresentationFormat>Widescreen</PresentationFormat>
  <Paragraphs>380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Courier</vt:lpstr>
      <vt:lpstr>Courier New</vt:lpstr>
      <vt:lpstr>Garamond</vt:lpstr>
      <vt:lpstr>Helvetica</vt:lpstr>
      <vt:lpstr>Times New Roman</vt:lpstr>
      <vt:lpstr>Wingdings</vt:lpstr>
      <vt:lpstr>Office Theme</vt:lpstr>
      <vt:lpstr>CSC 3210 Computer Organization and  Programming</vt:lpstr>
      <vt:lpstr>Learning Objective</vt:lpstr>
      <vt:lpstr>Disclaimer</vt:lpstr>
      <vt:lpstr>Attendance!</vt:lpstr>
      <vt:lpstr>Lab Work 10 Instructions</vt:lpstr>
      <vt:lpstr>Plan early …</vt:lpstr>
      <vt:lpstr>Problems in this lab</vt:lpstr>
      <vt:lpstr>A review</vt:lpstr>
      <vt:lpstr>CMP Instruction</vt:lpstr>
      <vt:lpstr>Jcond Instruction</vt:lpstr>
      <vt:lpstr>Conditional Jumps (Example1)</vt:lpstr>
      <vt:lpstr>Conditional Jumps (Example2)</vt:lpstr>
      <vt:lpstr>Types of Conditional Jumps Instructions</vt:lpstr>
      <vt:lpstr>Jumps Based on Specific Flags</vt:lpstr>
      <vt:lpstr>Jumps Based on Equality</vt:lpstr>
      <vt:lpstr>Jumps Based on Unsigned Comparisons</vt:lpstr>
      <vt:lpstr>Jumps Based on Signed Comparisons</vt:lpstr>
      <vt:lpstr>IF Statements: Example1 (IF-Then)</vt:lpstr>
      <vt:lpstr>IF Statements: Example1 (IF-Then)</vt:lpstr>
      <vt:lpstr>Example: Check Larger of two integers</vt:lpstr>
      <vt:lpstr>Debug the code</vt:lpstr>
      <vt:lpstr>Example: Find the smallest among three items</vt:lpstr>
      <vt:lpstr>Find the smallest among three items</vt:lpstr>
      <vt:lpstr>Debug the code</vt:lpstr>
      <vt:lpstr>Lab 10</vt:lpstr>
      <vt:lpstr>Submission Instruction</vt:lpstr>
      <vt:lpstr>Submission Instruction</vt:lpstr>
      <vt:lpstr>Appendix A </vt:lpstr>
      <vt:lpstr>Checking Memory Data</vt:lpstr>
      <vt:lpstr>Checking Memory Data</vt:lpstr>
      <vt:lpstr>Checking Memory Data</vt:lpstr>
      <vt:lpstr>Appendix B 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Microsoft Office User</cp:lastModifiedBy>
  <cp:revision>244</cp:revision>
  <dcterms:created xsi:type="dcterms:W3CDTF">2020-12-18T04:27:11Z</dcterms:created>
  <dcterms:modified xsi:type="dcterms:W3CDTF">2022-03-30T01:21:53Z</dcterms:modified>
</cp:coreProperties>
</file>